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0" r:id="rId4"/>
    <p:sldId id="261" r:id="rId5"/>
    <p:sldId id="262" r:id="rId6"/>
    <p:sldId id="263" r:id="rId7"/>
    <p:sldId id="258" r:id="rId8"/>
    <p:sldId id="266" r:id="rId9"/>
    <p:sldId id="271" r:id="rId10"/>
    <p:sldId id="272" r:id="rId11"/>
    <p:sldId id="273" r:id="rId12"/>
    <p:sldId id="27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54CD41-F984-47D5-9C7A-2D3FD7273AAF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AC2611-D26D-4B70-BC82-BE834C1DE8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441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AC2611-D26D-4B70-BC82-BE834C1DE8F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002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AC2611-D26D-4B70-BC82-BE834C1DE8F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6462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AC2611-D26D-4B70-BC82-BE834C1DE8F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900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AC2611-D26D-4B70-BC82-BE834C1DE8F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885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84679-013B-4EA4-8FDE-98E791D23F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5D3A64-37A2-4863-B50B-708DA5549E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12EA37-AE30-45BA-9145-E38BB1533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572-F550-466F-9BD1-B8B30B4F445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12330B-C10F-46A9-80A1-17309BEA1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9FD0A-1B2D-41C9-BCF7-D55A71005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DDA90-D463-4BEB-9064-F42EA35D14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749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B59F5-EF61-4E64-A651-1C2A02E9B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2B65CD-8C0E-424F-8A2E-D2CCB6BBDF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9D3F97-4C47-415D-8385-AA6A3B711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572-F550-466F-9BD1-B8B30B4F445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145AAB-A1C6-4AE0-86D6-5A00A42A8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037045-25C6-45B3-B7C0-588DB40FC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DDA90-D463-4BEB-9064-F42EA35D14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79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FF21D-AEF9-4713-AE2D-E7CC8235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774C6E-3DFF-4ECE-B817-28BB5BB62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722C8B-4F03-4C4B-89B1-DF8A22195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572-F550-466F-9BD1-B8B30B4F445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EB610E-50E5-4108-83C5-24059381B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E7766-03C3-4E5E-9774-4ACE43F62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DDA90-D463-4BEB-9064-F42EA35D14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38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DC843-7CBC-495D-A8E6-6DD832D00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9F00A6-D411-4784-B71F-A8C1788368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3A850D-B3A2-4411-B06E-83AAD72557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637EAC-7677-42CF-ADE5-BFEF0382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572-F550-466F-9BD1-B8B30B4F445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77D160-7050-483C-8EF1-796CEE348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0F4C73-B470-45C2-9C97-60258B700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DDA90-D463-4BEB-9064-F42EA35D14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8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8F76E-CD27-429E-AF0C-903EF22BD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709C-7097-47E4-AFC1-D1F29132D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6B7560-9163-4899-AAC7-045C291A05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E8E3EF-E611-494B-96FD-3654330C87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710666-A713-4DC6-9216-C14058BA3E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D308C5-1DD8-41B5-9110-B493F0556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572-F550-466F-9BD1-B8B30B4F445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8687F1-AB06-4890-99E1-C985F964D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A6679F-C700-4473-A2DC-1A30DFDC2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DDA90-D463-4BEB-9064-F42EA35D14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41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8AA74-8CE2-4CA2-A7BA-CAC61B3AD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184921-F7A9-4C8D-B35C-67B72268A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572-F550-466F-9BD1-B8B30B4F445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55C14A-8480-4AA4-931F-376C55F91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B35331-6FF4-43E3-ADBC-CB2460839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DDA90-D463-4BEB-9064-F42EA35D14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524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AE37AE-F9C3-4ACD-86DB-3ED99F7C3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572-F550-466F-9BD1-B8B30B4F445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359C25-C1DF-4CC4-AC5F-35A2631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B618B9-00A8-4E85-B80C-4AB3915E9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DDA90-D463-4BEB-9064-F42EA35D14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276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54F51-92B8-4A06-8471-690D01947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0972FB-8A8C-470C-A9D4-2AD0EC4365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1179AE-9B2B-45C7-B9D8-D6B4B7D16B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08CC40-8F89-4A88-A592-F3724DAE5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572-F550-466F-9BD1-B8B30B4F445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47E928-0AB7-4489-8855-C2F41D852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AEBDFA-E09B-4583-A04C-D1C72E97E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DDA90-D463-4BEB-9064-F42EA35D14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986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D9129-B99B-4982-856D-18B25AF1B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9D14AB-D064-4725-8C49-2156FF2687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BF675A-64DB-405C-AA6D-9F777E2ADB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EBD1BC-097E-470D-845E-C2EB0F6E0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572-F550-466F-9BD1-B8B30B4F445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223A95-75C9-4373-9480-EA7412425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C7A1C1-BB6D-4F83-A680-1FDA6BBF4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DDA90-D463-4BEB-9064-F42EA35D14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748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B00C9-74BA-4E7F-8440-9FBF306B1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C69E4A-33DA-4EB3-8099-886E125845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089F6-EFF9-439E-872D-470772B8E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572-F550-466F-9BD1-B8B30B4F445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E2D558-EEB0-414B-B77C-02E6ABAA0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BBB986-32C6-48D1-B7F7-FA730C508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DDA90-D463-4BEB-9064-F42EA35D14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06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FD5A10F-E991-4C7B-BEA9-78B34DFE48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59364C-51E2-4253-85FF-624AD8B30B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BB0B4B-0688-41D9-B8B0-64D116A7A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572-F550-466F-9BD1-B8B30B4F445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4BA01E-7166-409F-96DE-540DEA621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45E022-DD61-48DA-A3AF-9691496FA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DDA90-D463-4BEB-9064-F42EA35D14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162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D1EF0-BAE5-4A0E-9F0C-4D311D975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E0E33D-251D-44D1-8FCD-B2A2B4B10F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AF2C74-7EA7-40E9-AB21-518FA1469F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F3572-F550-466F-9BD1-B8B30B4F4455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96CBBD-E1EE-4823-9262-562F890484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839AAD-0DDA-4CB6-90FC-22B6121B7C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DDA90-D463-4BEB-9064-F42EA35D14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651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9B9264-9626-4EBD-8F73-61DD014A6D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54479" y="136133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SassoonPrimaryType" pitchFamily="2" charset="0"/>
              </a:rPr>
              <a:t>York Residential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E6D67F-A0D6-4357-A79E-8793A03CF4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3521" y="3650186"/>
            <a:ext cx="9144000" cy="1655762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SassoonPrimaryType" pitchFamily="2" charset="0"/>
              </a:rPr>
              <a:t>March 2027</a:t>
            </a:r>
          </a:p>
        </p:txBody>
      </p:sp>
    </p:spTree>
    <p:extLst>
      <p:ext uri="{BB962C8B-B14F-4D97-AF65-F5344CB8AC3E}">
        <p14:creationId xmlns:p14="http://schemas.microsoft.com/office/powerpoint/2010/main" val="758552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4E620-A235-4BB7-83EF-6DA7B0702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435" y="1319867"/>
            <a:ext cx="11143129" cy="5322981"/>
          </a:xfrm>
        </p:spPr>
        <p:txBody>
          <a:bodyPr>
            <a:normAutofit fontScale="90000"/>
          </a:bodyPr>
          <a:lstStyle/>
          <a:p>
            <a:r>
              <a:rPr lang="en-GB" sz="5400" u="sng" dirty="0">
                <a:latin typeface="SassoonPrimaryType" pitchFamily="2" charset="0"/>
              </a:rPr>
              <a:t>York Residential</a:t>
            </a:r>
            <a:br>
              <a:rPr lang="en-GB" sz="5400" u="sng" dirty="0">
                <a:latin typeface="SassoonPrimaryType" pitchFamily="2" charset="0"/>
              </a:rPr>
            </a:br>
            <a:br>
              <a:rPr lang="en-GB" sz="5400" u="sng" dirty="0">
                <a:latin typeface="SassoonPrimaryType" pitchFamily="2" charset="0"/>
              </a:rPr>
            </a:br>
            <a:r>
              <a:rPr lang="en-GB" sz="5300" dirty="0">
                <a:latin typeface="SassoonPrimaryType" pitchFamily="2" charset="0"/>
              </a:rPr>
              <a:t>Pine, Fern - 10th March to 12th March </a:t>
            </a:r>
            <a:br>
              <a:rPr lang="en-GB" sz="5300" dirty="0">
                <a:latin typeface="SassoonPrimaryType" pitchFamily="2" charset="0"/>
              </a:rPr>
            </a:br>
            <a:br>
              <a:rPr lang="en-GB" sz="5300" dirty="0">
                <a:latin typeface="SassoonPrimaryType" pitchFamily="2" charset="0"/>
              </a:rPr>
            </a:br>
            <a:br>
              <a:rPr lang="en-GB" sz="5300" dirty="0">
                <a:latin typeface="SassoonPrimaryType" pitchFamily="2" charset="0"/>
              </a:rPr>
            </a:br>
            <a:r>
              <a:rPr lang="en-GB" sz="5300" dirty="0">
                <a:latin typeface="SassoonPrimaryType" pitchFamily="2" charset="0"/>
              </a:rPr>
              <a:t>Acer, Lime, Palm - 17th March 19th March</a:t>
            </a:r>
            <a:br>
              <a:rPr lang="en-GB" sz="5400" dirty="0"/>
            </a:br>
            <a:r>
              <a:rPr lang="en-GB" sz="5400" u="sng" dirty="0">
                <a:latin typeface="SassoonPrimaryType" pitchFamily="2" charset="0"/>
              </a:rPr>
              <a:t> </a:t>
            </a:r>
            <a:br>
              <a:rPr lang="en-GB" sz="5400" u="sng" dirty="0">
                <a:latin typeface="SassoonPrimaryType" pitchFamily="2" charset="0"/>
              </a:rPr>
            </a:br>
            <a:br>
              <a:rPr lang="en-GB" sz="5400" u="sng" dirty="0">
                <a:latin typeface="SassoonPrimaryType" pitchFamily="2" charset="0"/>
              </a:rPr>
            </a:br>
            <a:endParaRPr lang="en-GB" sz="5400" u="sng" dirty="0">
              <a:latin typeface="SassoonPrimaryType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527D98-2BBC-40DA-BB46-406EA5CAEA2F}"/>
              </a:ext>
            </a:extLst>
          </p:cNvPr>
          <p:cNvSpPr txBox="1"/>
          <p:nvPr/>
        </p:nvSpPr>
        <p:spPr>
          <a:xfrm>
            <a:off x="524435" y="5898085"/>
            <a:ext cx="7276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assoonCRInfant" panose="00000400000000000000" pitchFamily="2" charset="0"/>
              </a:rPr>
              <a:t>Both Wednesday – Friday.</a:t>
            </a:r>
          </a:p>
        </p:txBody>
      </p:sp>
    </p:spTree>
    <p:extLst>
      <p:ext uri="{BB962C8B-B14F-4D97-AF65-F5344CB8AC3E}">
        <p14:creationId xmlns:p14="http://schemas.microsoft.com/office/powerpoint/2010/main" val="536655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C91B01A-0AE3-4EDA-9DEA-3E01023F90DB}"/>
              </a:ext>
            </a:extLst>
          </p:cNvPr>
          <p:cNvSpPr txBox="1">
            <a:spLocks noChangeArrowheads="1"/>
          </p:cNvSpPr>
          <p:nvPr/>
        </p:nvSpPr>
        <p:spPr>
          <a:xfrm>
            <a:off x="5540990" y="248205"/>
            <a:ext cx="5936776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dirty="0">
                <a:latin typeface="SassoonPrimaryType" pitchFamily="2" charset="0"/>
              </a:rPr>
              <a:t>We are staying in part of the hostel separate to other people, completely exclusive to us.</a:t>
            </a:r>
          </a:p>
          <a:p>
            <a:pPr marL="0" indent="0">
              <a:buNone/>
            </a:pPr>
            <a:r>
              <a:rPr lang="en-GB" altLang="en-US" dirty="0">
                <a:latin typeface="SassoonPrimaryType" pitchFamily="2" charset="0"/>
              </a:rPr>
              <a:t>Most rooms have: beds, toilets and showers.</a:t>
            </a:r>
          </a:p>
          <a:p>
            <a:pPr marL="0" indent="0">
              <a:buNone/>
            </a:pPr>
            <a:r>
              <a:rPr lang="en-GB" altLang="en-US" dirty="0">
                <a:latin typeface="SassoonPrimaryType" pitchFamily="2" charset="0"/>
              </a:rPr>
              <a:t>Some bathrooms</a:t>
            </a:r>
            <a:br>
              <a:rPr lang="en-GB" altLang="en-US" dirty="0">
                <a:latin typeface="SassoonPrimaryType" pitchFamily="2" charset="0"/>
              </a:rPr>
            </a:br>
            <a:r>
              <a:rPr lang="en-GB" altLang="en-US" dirty="0">
                <a:latin typeface="SassoonPrimaryType" pitchFamily="2" charset="0"/>
              </a:rPr>
              <a:t>are communal</a:t>
            </a:r>
            <a:br>
              <a:rPr lang="en-GB" altLang="en-US" dirty="0">
                <a:latin typeface="SassoonPrimaryType" pitchFamily="2" charset="0"/>
              </a:rPr>
            </a:br>
            <a:r>
              <a:rPr lang="en-GB" altLang="en-US" dirty="0">
                <a:latin typeface="SassoonPrimaryType" pitchFamily="2" charset="0"/>
              </a:rPr>
              <a:t>and located </a:t>
            </a:r>
            <a:br>
              <a:rPr lang="en-GB" altLang="en-US" dirty="0">
                <a:latin typeface="SassoonPrimaryType" pitchFamily="2" charset="0"/>
              </a:rPr>
            </a:br>
            <a:r>
              <a:rPr lang="en-GB" altLang="en-US" dirty="0">
                <a:latin typeface="SassoonPrimaryType" pitchFamily="2" charset="0"/>
              </a:rPr>
              <a:t>outside rooms.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4EDC01-A0D4-4732-A83D-391F1C4567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145206" cy="6860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B0733C3-7AC8-4711-977B-67574C9C81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2091">
            <a:off x="8850294" y="2585173"/>
            <a:ext cx="3045364" cy="4060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2194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28449-EC4B-4FD7-A766-9E9AE1887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8C7349-6EB8-46B9-897C-275322504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748901-D4A1-41E4-8A7A-854DA02E187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21566" cy="56287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A5361C-7BD2-42A4-8718-656B0E9BE0C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0435" y="0"/>
            <a:ext cx="4221565" cy="56287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3F37982-7166-4F8A-824C-A7F7EE8FE1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560" y="806734"/>
            <a:ext cx="4538449" cy="6051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900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0BB15D-4542-463F-B5E2-89D246CC2626}"/>
              </a:ext>
            </a:extLst>
          </p:cNvPr>
          <p:cNvSpPr txBox="1">
            <a:spLocks noChangeArrowheads="1"/>
          </p:cNvSpPr>
          <p:nvPr/>
        </p:nvSpPr>
        <p:spPr>
          <a:xfrm>
            <a:off x="7424382" y="1282891"/>
            <a:ext cx="4517409" cy="444917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altLang="en-US" dirty="0">
                <a:latin typeface="SassoonPrimaryType" pitchFamily="2" charset="0"/>
              </a:rPr>
              <a:t>Breakfast and dinner is provided at the hostel each morning and evening.</a:t>
            </a:r>
          </a:p>
          <a:p>
            <a:pPr marL="0" indent="0" algn="ctr">
              <a:buNone/>
            </a:pPr>
            <a:r>
              <a:rPr lang="en-GB" altLang="en-US" dirty="0">
                <a:latin typeface="SassoonPrimaryType" pitchFamily="2" charset="0"/>
              </a:rPr>
              <a:t>On our second and third day, they provide us with a packed lunch. </a:t>
            </a:r>
          </a:p>
          <a:p>
            <a:pPr marL="0" indent="0" algn="ctr">
              <a:buNone/>
            </a:pPr>
            <a:r>
              <a:rPr lang="en-GB" altLang="en-US" dirty="0">
                <a:latin typeface="SassoonPrimaryType" pitchFamily="2" charset="0"/>
              </a:rPr>
              <a:t> Any dietary requirements or allergies can be catered for. </a:t>
            </a:r>
          </a:p>
          <a:p>
            <a:pPr marL="0" indent="0" algn="ctr">
              <a:buNone/>
            </a:pPr>
            <a:r>
              <a:rPr lang="en-GB" altLang="en-US" dirty="0">
                <a:latin typeface="SassoonPrimaryType" pitchFamily="2" charset="0"/>
              </a:rPr>
              <a:t>These will be requested closer the time. </a:t>
            </a:r>
            <a:endParaRPr lang="en-US" altLang="en-US" dirty="0">
              <a:latin typeface="SassoonPrimaryType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DAD623-034D-4072-8F95-8293954E2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83" y="1026994"/>
            <a:ext cx="6883021" cy="5162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899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68349-899D-4A4B-A045-A10855DBD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245141-F54B-4368-846D-49CA107217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C2BF76-94BB-4CAE-B9D2-94C6885E74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02304" cy="61517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207C0A-5C4C-473B-AA72-C1E732D5DBC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835">
            <a:off x="6919416" y="337909"/>
            <a:ext cx="4735773" cy="631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316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CFD50-CF9B-4C07-8F56-149C56992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1431"/>
            <a:ext cx="1815353" cy="1049338"/>
          </a:xfrm>
        </p:spPr>
        <p:txBody>
          <a:bodyPr>
            <a:normAutofit/>
          </a:bodyPr>
          <a:lstStyle/>
          <a:p>
            <a:r>
              <a:rPr lang="en-GB" sz="4000" u="sng" dirty="0">
                <a:latin typeface="SassoonPrimaryType" pitchFamily="2" charset="0"/>
              </a:rPr>
              <a:t>Day 1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D921DF1-D671-4740-8390-E472197EB086}"/>
              </a:ext>
            </a:extLst>
          </p:cNvPr>
          <p:cNvSpPr txBox="1">
            <a:spLocks noChangeArrowheads="1"/>
          </p:cNvSpPr>
          <p:nvPr/>
        </p:nvSpPr>
        <p:spPr>
          <a:xfrm>
            <a:off x="1629598" y="292183"/>
            <a:ext cx="8229600" cy="443697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>
                <a:latin typeface="SassoonPrimaryType" pitchFamily="2" charset="0"/>
              </a:rPr>
              <a:t>Leave school at around 8am</a:t>
            </a:r>
          </a:p>
          <a:p>
            <a:r>
              <a:rPr lang="en-GB" altLang="en-US" dirty="0">
                <a:latin typeface="SassoonPrimaryType" pitchFamily="2" charset="0"/>
              </a:rPr>
              <a:t>Arrive at YHA hostel – Drop our bags off.</a:t>
            </a:r>
          </a:p>
          <a:p>
            <a:r>
              <a:rPr lang="en-GB" dirty="0">
                <a:latin typeface="SassoonPrimaryType" pitchFamily="2" charset="0"/>
              </a:rPr>
              <a:t>National Railway Museum</a:t>
            </a:r>
          </a:p>
          <a:p>
            <a:r>
              <a:rPr lang="en-GB" dirty="0">
                <a:latin typeface="SassoonPrimaryType" pitchFamily="2" charset="0"/>
              </a:rPr>
              <a:t>Walk through the Shambles/opportunity to go to a sweet shop.</a:t>
            </a:r>
          </a:p>
          <a:p>
            <a:r>
              <a:rPr lang="en-GB" altLang="en-US" dirty="0">
                <a:latin typeface="SassoonPrimaryType" pitchFamily="2" charset="0"/>
              </a:rPr>
              <a:t>Return to the hostel for dinner. </a:t>
            </a:r>
          </a:p>
          <a:p>
            <a:r>
              <a:rPr lang="en-GB" altLang="en-US" dirty="0">
                <a:latin typeface="SassoonPrimaryType" pitchFamily="2" charset="0"/>
              </a:rPr>
              <a:t>Watch a film before going to bed</a:t>
            </a:r>
            <a:endParaRPr lang="en-GB" dirty="0">
              <a:latin typeface="SassoonPrimaryType" pitchFamily="2" charset="0"/>
            </a:endParaRPr>
          </a:p>
          <a:p>
            <a:pPr marL="0" indent="0">
              <a:buNone/>
            </a:pPr>
            <a:endParaRPr lang="en-GB" dirty="0">
              <a:latin typeface="SassoonPrimaryType" pitchFamily="2" charset="0"/>
            </a:endParaRPr>
          </a:p>
          <a:p>
            <a:pPr marL="0" indent="0">
              <a:buNone/>
            </a:pPr>
            <a:endParaRPr lang="en-GB" altLang="en-US" dirty="0">
              <a:latin typeface="SassoonPrimaryType" pitchFamily="2" charset="0"/>
            </a:endParaRPr>
          </a:p>
          <a:p>
            <a:endParaRPr lang="en-US" altLang="en-US" dirty="0">
              <a:latin typeface="SassoonPrimaryTyp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617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6116C511-7576-4D28-94D5-41AD0C3073B0}"/>
              </a:ext>
            </a:extLst>
          </p:cNvPr>
          <p:cNvSpPr txBox="1">
            <a:spLocks noChangeArrowheads="1"/>
          </p:cNvSpPr>
          <p:nvPr/>
        </p:nvSpPr>
        <p:spPr>
          <a:xfrm>
            <a:off x="1714398" y="318601"/>
            <a:ext cx="4381602" cy="442484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>
                <a:latin typeface="SassoonPrimaryType" pitchFamily="2" charset="0"/>
              </a:rPr>
              <a:t>Visit York Castle Museum.</a:t>
            </a:r>
          </a:p>
          <a:p>
            <a:r>
              <a:rPr lang="en-GB" altLang="en-US" dirty="0">
                <a:latin typeface="SassoonPrimaryType" pitchFamily="2" charset="0"/>
              </a:rPr>
              <a:t>Visit York Chocolate Story.</a:t>
            </a:r>
          </a:p>
          <a:p>
            <a:r>
              <a:rPr lang="en-GB" altLang="en-US" dirty="0">
                <a:latin typeface="SassoonPrimaryType" pitchFamily="2" charset="0"/>
              </a:rPr>
              <a:t>Visit </a:t>
            </a:r>
            <a:r>
              <a:rPr lang="en-GB" altLang="en-US" dirty="0" err="1">
                <a:latin typeface="SassoonPrimaryType" pitchFamily="2" charset="0"/>
              </a:rPr>
              <a:t>Jorvik</a:t>
            </a:r>
            <a:r>
              <a:rPr lang="en-GB" altLang="en-US" dirty="0">
                <a:latin typeface="SassoonPrimaryType" pitchFamily="2" charset="0"/>
              </a:rPr>
              <a:t> DIG. </a:t>
            </a:r>
          </a:p>
          <a:p>
            <a:r>
              <a:rPr lang="en-GB" altLang="en-US" dirty="0">
                <a:latin typeface="SassoonPrimaryType" pitchFamily="2" charset="0"/>
              </a:rPr>
              <a:t>Walk along the River Ouse</a:t>
            </a:r>
          </a:p>
          <a:p>
            <a:r>
              <a:rPr lang="en-GB" altLang="en-US" dirty="0">
                <a:latin typeface="SassoonPrimaryType" pitchFamily="2" charset="0"/>
              </a:rPr>
              <a:t>Return to the hostel for dinner. </a:t>
            </a:r>
          </a:p>
          <a:p>
            <a:r>
              <a:rPr lang="en-GB" altLang="en-US" dirty="0">
                <a:latin typeface="SassoonPrimaryType" pitchFamily="2" charset="0"/>
              </a:rPr>
              <a:t>Watch the rest of the film/ play some board games before going to bed.</a:t>
            </a:r>
          </a:p>
          <a:p>
            <a:endParaRPr lang="en-GB" altLang="en-US" dirty="0">
              <a:latin typeface="SassoonPrimaryType" pitchFamily="2" charset="0"/>
            </a:endParaRPr>
          </a:p>
          <a:p>
            <a:endParaRPr lang="en-GB" altLang="en-US" dirty="0">
              <a:latin typeface="SassoonPrimaryType" pitchFamily="2" charset="0"/>
            </a:endParaRPr>
          </a:p>
          <a:p>
            <a:endParaRPr lang="en-US" altLang="en-US" dirty="0">
              <a:latin typeface="SassoonPrimaryType" pitchFamily="2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2BFC72AE-9145-4653-B2B5-15DEEFFDDE04}"/>
              </a:ext>
            </a:extLst>
          </p:cNvPr>
          <p:cNvSpPr txBox="1">
            <a:spLocks noChangeArrowheads="1"/>
          </p:cNvSpPr>
          <p:nvPr/>
        </p:nvSpPr>
        <p:spPr>
          <a:xfrm>
            <a:off x="153045" y="103992"/>
            <a:ext cx="1671851" cy="6899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sz="4000" u="sng" dirty="0">
                <a:latin typeface="SassoonPrimaryType" pitchFamily="2" charset="0"/>
              </a:rPr>
              <a:t>Day 2</a:t>
            </a:r>
          </a:p>
          <a:p>
            <a:pPr marL="0" indent="0">
              <a:buNone/>
            </a:pPr>
            <a:endParaRPr lang="en-US" altLang="en-US" sz="3200" u="sng" dirty="0">
              <a:latin typeface="SassoonPrimaryType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82ECBE-602D-4C92-A441-D0C992C7958F}"/>
              </a:ext>
            </a:extLst>
          </p:cNvPr>
          <p:cNvSpPr txBox="1"/>
          <p:nvPr/>
        </p:nvSpPr>
        <p:spPr>
          <a:xfrm>
            <a:off x="1824896" y="5040103"/>
            <a:ext cx="48426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itchFamily="2" charset="0"/>
              </a:rPr>
              <a:t>Leave the hostel.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itchFamily="2" charset="0"/>
              </a:rPr>
              <a:t>Visit York Minster.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itchFamily="2" charset="0"/>
              </a:rPr>
              <a:t>Walk around the City Walls.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Type" pitchFamily="2" charset="0"/>
              </a:rPr>
              <a:t>Return to school for around 3pm.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GB" sz="2400" dirty="0">
              <a:latin typeface="SassoonPrimaryType" pitchFamily="2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GB" sz="2400" dirty="0">
              <a:latin typeface="SassoonPrimaryType" pitchFamily="2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4B8FD65F-F4A0-4F28-913A-ECA613850E13}"/>
              </a:ext>
            </a:extLst>
          </p:cNvPr>
          <p:cNvSpPr txBox="1">
            <a:spLocks noChangeArrowheads="1"/>
          </p:cNvSpPr>
          <p:nvPr/>
        </p:nvSpPr>
        <p:spPr>
          <a:xfrm>
            <a:off x="153045" y="4958059"/>
            <a:ext cx="2549738" cy="102159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4800" u="sng" dirty="0">
                <a:latin typeface="SassoonPrimaryType" pitchFamily="2" charset="0"/>
              </a:rPr>
              <a:t>Day 3</a:t>
            </a:r>
          </a:p>
        </p:txBody>
      </p:sp>
    </p:spTree>
    <p:extLst>
      <p:ext uri="{BB962C8B-B14F-4D97-AF65-F5344CB8AC3E}">
        <p14:creationId xmlns:p14="http://schemas.microsoft.com/office/powerpoint/2010/main" val="2084564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48299833-1FBF-4929-B761-1F31DE675855}"/>
              </a:ext>
            </a:extLst>
          </p:cNvPr>
          <p:cNvSpPr txBox="1">
            <a:spLocks noChangeArrowheads="1"/>
          </p:cNvSpPr>
          <p:nvPr/>
        </p:nvSpPr>
        <p:spPr>
          <a:xfrm>
            <a:off x="2516066" y="742272"/>
            <a:ext cx="8229600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altLang="en-US" sz="3200" u="sng" dirty="0">
                <a:latin typeface="SassoonPrimaryType" pitchFamily="2" charset="0"/>
              </a:rPr>
              <a:t>Pocket money </a:t>
            </a:r>
          </a:p>
          <a:p>
            <a:pPr marL="0" indent="0" algn="ctr">
              <a:buNone/>
            </a:pPr>
            <a:endParaRPr lang="en-GB" altLang="en-US" dirty="0">
              <a:latin typeface="SassoonPrimaryType" pitchFamily="2" charset="0"/>
            </a:endParaRPr>
          </a:p>
          <a:p>
            <a:pPr marL="0" indent="0" algn="ctr">
              <a:buNone/>
            </a:pPr>
            <a:r>
              <a:rPr lang="en-GB" altLang="en-US" dirty="0">
                <a:latin typeface="SassoonPrimaryType" pitchFamily="2" charset="0"/>
              </a:rPr>
              <a:t>We suggest a maximum of £10 per child. </a:t>
            </a:r>
          </a:p>
          <a:p>
            <a:pPr marL="0" indent="0" algn="ctr">
              <a:buNone/>
            </a:pPr>
            <a:r>
              <a:rPr lang="en-GB" altLang="en-US" dirty="0">
                <a:latin typeface="SassoonPrimaryType" pitchFamily="2" charset="0"/>
              </a:rPr>
              <a:t>Children need to bring this with them in a labelled purse/wallet. They will be responsible for looking after that purse/wallet.</a:t>
            </a:r>
          </a:p>
          <a:p>
            <a:pPr marL="0" indent="0" algn="ctr">
              <a:buNone/>
            </a:pPr>
            <a:endParaRPr lang="en-GB" altLang="en-US" dirty="0">
              <a:latin typeface="SassoonPrimaryType" pitchFamily="2" charset="0"/>
            </a:endParaRPr>
          </a:p>
          <a:p>
            <a:pPr marL="0" indent="0" algn="ctr">
              <a:buNone/>
            </a:pPr>
            <a:r>
              <a:rPr lang="en-GB" altLang="en-US" dirty="0">
                <a:solidFill>
                  <a:srgbClr val="FF0000"/>
                </a:solidFill>
                <a:latin typeface="SassoonPrimaryType" pitchFamily="2" charset="0"/>
              </a:rPr>
              <a:t>Digital cameras are welcome (they must not be expensive and they are the child’s responsibility throughout the trip).</a:t>
            </a:r>
            <a:r>
              <a:rPr lang="en-GB" altLang="en-US" dirty="0">
                <a:latin typeface="SassoonPrimaryType" pitchFamily="2" charset="0"/>
              </a:rPr>
              <a:t> No portable games, sound systems or </a:t>
            </a:r>
            <a:r>
              <a:rPr lang="en-GB" altLang="en-US" b="1" dirty="0">
                <a:latin typeface="SassoonPrimaryType" pitchFamily="2" charset="0"/>
              </a:rPr>
              <a:t>Air tags</a:t>
            </a:r>
            <a:r>
              <a:rPr lang="en-GB" altLang="en-US" dirty="0">
                <a:latin typeface="SassoonPrimaryType" pitchFamily="2" charset="0"/>
              </a:rPr>
              <a:t>.</a:t>
            </a:r>
            <a:endParaRPr lang="en-US" altLang="en-US" dirty="0">
              <a:latin typeface="SassoonPrimaryTyp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161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2E6C6ECF-0AC7-4C6F-8819-7897867FA232}"/>
              </a:ext>
            </a:extLst>
          </p:cNvPr>
          <p:cNvSpPr txBox="1">
            <a:spLocks noChangeArrowheads="1"/>
          </p:cNvSpPr>
          <p:nvPr/>
        </p:nvSpPr>
        <p:spPr>
          <a:xfrm>
            <a:off x="2009420" y="544417"/>
            <a:ext cx="8959756" cy="495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altLang="en-US" u="sng" dirty="0">
                <a:latin typeface="SassoonPrimaryType" pitchFamily="2" charset="0"/>
              </a:rPr>
              <a:t>Medicine</a:t>
            </a:r>
          </a:p>
          <a:p>
            <a:pPr marL="0" indent="0" algn="ctr">
              <a:buNone/>
            </a:pPr>
            <a:endParaRPr lang="en-GB" altLang="en-US" dirty="0">
              <a:latin typeface="SassoonPrimaryType" pitchFamily="2" charset="0"/>
            </a:endParaRPr>
          </a:p>
          <a:p>
            <a:pPr marL="0" indent="0" algn="ctr">
              <a:buNone/>
            </a:pPr>
            <a:r>
              <a:rPr lang="en-GB" altLang="en-US" dirty="0">
                <a:latin typeface="SassoonPrimaryType" pitchFamily="2" charset="0"/>
              </a:rPr>
              <a:t>Any medicines are to be given to staff, clearly marked with names and doses, on the day of the trip (in the junior conservatory).</a:t>
            </a:r>
          </a:p>
          <a:p>
            <a:pPr marL="0" indent="0" algn="ctr">
              <a:buNone/>
            </a:pPr>
            <a:endParaRPr lang="en-GB" altLang="en-US" dirty="0">
              <a:latin typeface="SassoonPrimaryType" pitchFamily="2" charset="0"/>
            </a:endParaRPr>
          </a:p>
          <a:p>
            <a:pPr algn="ctr"/>
            <a:r>
              <a:rPr lang="en-GB" altLang="en-US" dirty="0">
                <a:latin typeface="SassoonPrimaryType" pitchFamily="2" charset="0"/>
              </a:rPr>
              <a:t>If there are any specific medical requirements, please speak to a member of the Leadership Team.</a:t>
            </a:r>
          </a:p>
          <a:p>
            <a:pPr algn="ctr"/>
            <a:r>
              <a:rPr lang="en-GB" altLang="en-US" dirty="0">
                <a:latin typeface="SassoonPrimaryType" pitchFamily="2" charset="0"/>
              </a:rPr>
              <a:t>Please also let us know if there are any problems related to night-time.</a:t>
            </a:r>
          </a:p>
          <a:p>
            <a:pPr algn="ctr"/>
            <a:r>
              <a:rPr lang="en-GB" altLang="en-US" dirty="0">
                <a:latin typeface="SassoonPrimaryType" pitchFamily="2" charset="0"/>
              </a:rPr>
              <a:t>This information can be shared on the OV4 form.</a:t>
            </a:r>
            <a:endParaRPr lang="en-US" altLang="en-US" dirty="0">
              <a:latin typeface="SassoonPrimaryTyp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905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A7D76A6-3D31-4996-BED5-A81E892029BB}"/>
              </a:ext>
            </a:extLst>
          </p:cNvPr>
          <p:cNvSpPr txBox="1">
            <a:spLocks/>
          </p:cNvSpPr>
          <p:nvPr/>
        </p:nvSpPr>
        <p:spPr>
          <a:xfrm>
            <a:off x="290469" y="880267"/>
            <a:ext cx="10996656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altLang="en-US" b="1" dirty="0">
                <a:latin typeface="SassoonPrimaryType" pitchFamily="2" charset="0"/>
              </a:rPr>
              <a:t>The approximate cost of the trip is currently £175.32.</a:t>
            </a:r>
          </a:p>
          <a:p>
            <a:pPr algn="ctr"/>
            <a:endParaRPr lang="en-GB" altLang="en-US" dirty="0">
              <a:latin typeface="SassoonPrimaryType" pitchFamily="2" charset="0"/>
            </a:endParaRPr>
          </a:p>
          <a:p>
            <a:pPr algn="ctr"/>
            <a:r>
              <a:rPr lang="en-GB" altLang="en-US" dirty="0">
                <a:latin typeface="SassoonPrimaryType" pitchFamily="2" charset="0"/>
              </a:rPr>
              <a:t>A non-refundable deposit of </a:t>
            </a:r>
            <a:r>
              <a:rPr lang="en-GB" altLang="en-US" b="1" dirty="0">
                <a:latin typeface="SassoonPrimaryType" pitchFamily="2" charset="0"/>
              </a:rPr>
              <a:t>£30 </a:t>
            </a:r>
            <a:r>
              <a:rPr lang="en-GB" altLang="en-US" dirty="0">
                <a:latin typeface="SassoonPrimaryType" pitchFamily="2" charset="0"/>
              </a:rPr>
              <a:t>is due by the </a:t>
            </a:r>
            <a:r>
              <a:rPr lang="en-GB" altLang="en-US" b="1" dirty="0">
                <a:latin typeface="SassoonPrimaryType" pitchFamily="2" charset="0"/>
              </a:rPr>
              <a:t>27</a:t>
            </a:r>
            <a:r>
              <a:rPr lang="en-GB" altLang="en-US" b="1" baseline="30000" dirty="0">
                <a:latin typeface="SassoonPrimaryType" pitchFamily="2" charset="0"/>
              </a:rPr>
              <a:t>th</a:t>
            </a:r>
            <a:r>
              <a:rPr lang="en-GB" altLang="en-US" b="1" dirty="0">
                <a:latin typeface="SassoonPrimaryType" pitchFamily="2" charset="0"/>
              </a:rPr>
              <a:t> November </a:t>
            </a:r>
            <a:r>
              <a:rPr lang="en-GB" altLang="en-US" dirty="0">
                <a:latin typeface="SassoonPrimaryType" pitchFamily="2" charset="0"/>
              </a:rPr>
              <a:t>to secure your child’s place on the trip. This should be paid online via the Arbor app.</a:t>
            </a:r>
          </a:p>
          <a:p>
            <a:pPr marL="0" indent="0" algn="ctr">
              <a:buNone/>
            </a:pPr>
            <a:endParaRPr lang="en-GB" altLang="en-US" dirty="0">
              <a:latin typeface="SassoonPrimaryType" pitchFamily="2" charset="0"/>
            </a:endParaRPr>
          </a:p>
          <a:p>
            <a:pPr algn="ctr"/>
            <a:r>
              <a:rPr lang="en-GB" altLang="en-US" dirty="0">
                <a:latin typeface="SassoonPrimaryType" pitchFamily="2" charset="0"/>
              </a:rPr>
              <a:t>The </a:t>
            </a:r>
            <a:r>
              <a:rPr lang="en-GB" altLang="en-US" b="1" dirty="0">
                <a:latin typeface="SassoonPrimaryType" pitchFamily="2" charset="0"/>
              </a:rPr>
              <a:t>remaining balance </a:t>
            </a:r>
            <a:r>
              <a:rPr lang="en-GB" altLang="en-US" dirty="0">
                <a:latin typeface="SassoonPrimaryType" pitchFamily="2" charset="0"/>
              </a:rPr>
              <a:t>needs to be paid by </a:t>
            </a:r>
            <a:r>
              <a:rPr lang="en-GB" altLang="en-US" b="1" dirty="0">
                <a:latin typeface="SassoonPrimaryType" pitchFamily="2" charset="0"/>
              </a:rPr>
              <a:t>Friday 5</a:t>
            </a:r>
            <a:r>
              <a:rPr lang="en-GB" altLang="en-US" b="1" baseline="30000" dirty="0">
                <a:latin typeface="SassoonPrimaryType" pitchFamily="2" charset="0"/>
              </a:rPr>
              <a:t>th</a:t>
            </a:r>
            <a:r>
              <a:rPr lang="en-GB" altLang="en-US" b="1" dirty="0">
                <a:latin typeface="SassoonPrimaryType" pitchFamily="2" charset="0"/>
              </a:rPr>
              <a:t> February 2027</a:t>
            </a:r>
            <a:r>
              <a:rPr lang="en-GB" altLang="en-US" dirty="0">
                <a:latin typeface="SassoonPrimaryType" pitchFamily="2" charset="0"/>
              </a:rPr>
              <a:t>.</a:t>
            </a:r>
          </a:p>
          <a:p>
            <a:pPr marL="0" indent="0" algn="ctr">
              <a:buNone/>
            </a:pPr>
            <a:endParaRPr lang="en-GB" altLang="en-US" dirty="0">
              <a:latin typeface="SassoonPrimaryType" pitchFamily="2" charset="0"/>
            </a:endParaRPr>
          </a:p>
          <a:p>
            <a:pPr marL="0" indent="0" algn="ctr">
              <a:buNone/>
            </a:pPr>
            <a:endParaRPr lang="en-GB" altLang="en-US" dirty="0">
              <a:latin typeface="SassoonPrimaryType" pitchFamily="2" charset="0"/>
            </a:endParaRPr>
          </a:p>
          <a:p>
            <a:pPr algn="ctr"/>
            <a:r>
              <a:rPr lang="en-GB" altLang="en-US" dirty="0">
                <a:latin typeface="SassoonPrimaryType" pitchFamily="2" charset="0"/>
              </a:rPr>
              <a:t>Please speak to Mr Waldram or Mrs Orme about any additional financial matters.</a:t>
            </a:r>
          </a:p>
        </p:txBody>
      </p:sp>
    </p:spTree>
    <p:extLst>
      <p:ext uri="{BB962C8B-B14F-4D97-AF65-F5344CB8AC3E}">
        <p14:creationId xmlns:p14="http://schemas.microsoft.com/office/powerpoint/2010/main" val="29203691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19CA3C-A4A5-4733-8612-4E42EBB5D4FC}"/>
              </a:ext>
            </a:extLst>
          </p:cNvPr>
          <p:cNvSpPr/>
          <p:nvPr/>
        </p:nvSpPr>
        <p:spPr>
          <a:xfrm>
            <a:off x="790574" y="1067097"/>
            <a:ext cx="1036796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4000" dirty="0">
                <a:latin typeface="SassoonPrimaryType" pitchFamily="2" charset="0"/>
              </a:rPr>
              <a:t>Clothing checklist and additional information will be provided nearer the time.</a:t>
            </a:r>
          </a:p>
          <a:p>
            <a:pPr algn="ctr"/>
            <a:endParaRPr lang="en-GB" altLang="en-US" sz="4000" dirty="0">
              <a:latin typeface="SassoonPrimaryType" pitchFamily="2" charset="0"/>
            </a:endParaRPr>
          </a:p>
          <a:p>
            <a:pPr algn="ctr"/>
            <a:endParaRPr lang="en-GB" altLang="en-US" sz="4000" dirty="0">
              <a:latin typeface="SassoonPrimaryType" pitchFamily="2" charset="0"/>
            </a:endParaRPr>
          </a:p>
          <a:p>
            <a:pPr algn="ctr"/>
            <a:r>
              <a:rPr lang="en-GB" altLang="en-US" sz="4000" dirty="0">
                <a:latin typeface="SassoonPrimaryType" pitchFamily="2" charset="0"/>
              </a:rPr>
              <a:t>You will need to fill out an OV4 form for your child. This will be sent out to you.</a:t>
            </a:r>
          </a:p>
        </p:txBody>
      </p:sp>
    </p:spTree>
    <p:extLst>
      <p:ext uri="{BB962C8B-B14F-4D97-AF65-F5344CB8AC3E}">
        <p14:creationId xmlns:p14="http://schemas.microsoft.com/office/powerpoint/2010/main" val="18765896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486</Words>
  <Application>Microsoft Office PowerPoint</Application>
  <PresentationFormat>Widescreen</PresentationFormat>
  <Paragraphs>61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SassoonCRInfant</vt:lpstr>
      <vt:lpstr>SassoonPrimaryType</vt:lpstr>
      <vt:lpstr>Office Theme</vt:lpstr>
      <vt:lpstr>York Residential</vt:lpstr>
      <vt:lpstr>York Residential  Pine, Fern - 10th March to 12th March    Acer, Lime, Palm - 17th March 19th March    </vt:lpstr>
      <vt:lpstr>PowerPoint Presentation</vt:lpstr>
      <vt:lpstr>PowerPoint Presentation</vt:lpstr>
      <vt:lpstr>PowerPoint Presentation</vt:lpstr>
      <vt:lpstr>PowerPoint Presentation</vt:lpstr>
      <vt:lpstr>Day 1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York Residential</dc:title>
  <dc:creator>Bethany Allcock</dc:creator>
  <cp:lastModifiedBy>Bethany Allcock</cp:lastModifiedBy>
  <cp:revision>13</cp:revision>
  <dcterms:created xsi:type="dcterms:W3CDTF">2026-09-15T18:26:46Z</dcterms:created>
  <dcterms:modified xsi:type="dcterms:W3CDTF">2026-10-07T15:56:49Z</dcterms:modified>
</cp:coreProperties>
</file>