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70" r:id="rId2"/>
    <p:sldId id="271" r:id="rId3"/>
    <p:sldId id="272" r:id="rId4"/>
    <p:sldId id="259" r:id="rId5"/>
    <p:sldId id="273" r:id="rId6"/>
    <p:sldId id="274" r:id="rId7"/>
    <p:sldId id="276" r:id="rId8"/>
    <p:sldId id="275" r:id="rId9"/>
    <p:sldId id="260" r:id="rId10"/>
    <p:sldId id="261" r:id="rId11"/>
    <p:sldId id="288" r:id="rId12"/>
    <p:sldId id="263" r:id="rId13"/>
    <p:sldId id="277" r:id="rId14"/>
    <p:sldId id="262" r:id="rId15"/>
    <p:sldId id="265" r:id="rId16"/>
    <p:sldId id="266" r:id="rId17"/>
    <p:sldId id="290" r:id="rId18"/>
    <p:sldId id="283" r:id="rId19"/>
    <p:sldId id="289" r:id="rId20"/>
    <p:sldId id="284" r:id="rId21"/>
    <p:sldId id="285" r:id="rId22"/>
    <p:sldId id="286" r:id="rId23"/>
    <p:sldId id="281" r:id="rId24"/>
    <p:sldId id="256" r:id="rId25"/>
    <p:sldId id="257" r:id="rId26"/>
    <p:sldId id="258" r:id="rId27"/>
    <p:sldId id="292" r:id="rId28"/>
    <p:sldId id="291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83733" autoAdjust="0"/>
  </p:normalViewPr>
  <p:slideViewPr>
    <p:cSldViewPr snapToGrid="0">
      <p:cViewPr varScale="1">
        <p:scale>
          <a:sx n="61" d="100"/>
          <a:sy n="61" d="100"/>
        </p:scale>
        <p:origin x="100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1" d="100"/>
          <a:sy n="51" d="100"/>
        </p:scale>
        <p:origin x="29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15CDC-DF41-408C-8942-48B5222AC713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C2703-849B-43A6-98E0-82DA0AEB7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78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B67DD-B898-49C8-AE7E-82A92EE7EE11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E38158-F9F6-43D4-B775-42E0F6CD7A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340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8507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8464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</a:t>
            </a:r>
            <a:r>
              <a:rPr lang="en-US" baseline="0" dirty="0" smtClean="0"/>
              <a:t> research shows that the children who read for pleasure, are creating the best life chances for themselves.</a:t>
            </a:r>
          </a:p>
          <a:p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23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start of that journey is Phonics.</a:t>
            </a:r>
          </a:p>
          <a:p>
            <a:endParaRPr lang="en-US" dirty="0" smtClean="0"/>
          </a:p>
          <a:p>
            <a:r>
              <a:rPr lang="en-US" dirty="0" smtClean="0"/>
              <a:t>Phonics </a:t>
            </a:r>
            <a:r>
              <a:rPr lang="en-US" dirty="0"/>
              <a:t>is how we teach early reading.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293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239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solidFill>
                  <a:srgbClr val="000000"/>
                </a:solidFill>
                <a:latin typeface="Twinkl" pitchFamily="2" charset="0"/>
              </a:rPr>
              <a:t>When we read we see these letters written down, we turn them back into sounds. </a:t>
            </a:r>
            <a:endParaRPr lang="en-GB" sz="1800" dirty="0" smtClean="0">
              <a:solidFill>
                <a:srgbClr val="000000"/>
              </a:solidFill>
              <a:latin typeface="Twinkl" pitchFamily="2" charset="0"/>
            </a:endParaRPr>
          </a:p>
          <a:p>
            <a:endParaRPr lang="en-GB" sz="1800" dirty="0">
              <a:solidFill>
                <a:srgbClr val="000000"/>
              </a:solidFill>
              <a:latin typeface="Twinkl" pitchFamily="2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Twinkl" pitchFamily="2" charset="0"/>
              </a:rPr>
              <a:t>Then we join the sounds together </a:t>
            </a:r>
            <a:r>
              <a:rPr lang="en-GB" sz="1800" dirty="0" smtClean="0">
                <a:solidFill>
                  <a:srgbClr val="000000"/>
                </a:solidFill>
                <a:latin typeface="Twinkl" pitchFamily="2" charset="0"/>
              </a:rPr>
              <a:t>(blending) to </a:t>
            </a:r>
            <a:r>
              <a:rPr lang="en-GB" sz="1800" dirty="0">
                <a:solidFill>
                  <a:srgbClr val="000000"/>
                </a:solidFill>
                <a:latin typeface="Twinkl" pitchFamily="2" charset="0"/>
              </a:rPr>
              <a:t>read the word t - </a:t>
            </a:r>
            <a:r>
              <a:rPr lang="en-GB" sz="1800" dirty="0" err="1">
                <a:solidFill>
                  <a:srgbClr val="000000"/>
                </a:solidFill>
                <a:latin typeface="Twinkl" pitchFamily="2" charset="0"/>
              </a:rPr>
              <a:t>i</a:t>
            </a:r>
            <a:r>
              <a:rPr lang="en-GB" sz="1800" dirty="0">
                <a:solidFill>
                  <a:srgbClr val="000000"/>
                </a:solidFill>
                <a:latin typeface="Twinkl" pitchFamily="2" charset="0"/>
              </a:rPr>
              <a:t> - n...</a:t>
            </a:r>
            <a:r>
              <a:rPr lang="en-GB" sz="1800" dirty="0" smtClean="0">
                <a:solidFill>
                  <a:srgbClr val="000000"/>
                </a:solidFill>
                <a:latin typeface="Twinkl" pitchFamily="2" charset="0"/>
              </a:rPr>
              <a:t>tin</a:t>
            </a:r>
            <a:endParaRPr lang="en-GB" sz="18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547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2000" dirty="0">
              <a:solidFill>
                <a:srgbClr val="FF0000"/>
              </a:solidFill>
            </a:endParaRPr>
          </a:p>
          <a:p>
            <a:endParaRPr lang="en-GB" sz="20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755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11" y="1562239"/>
            <a:ext cx="6014054" cy="2843568"/>
          </a:xfrm>
          <a:prstGeom prst="rect">
            <a:avLst/>
          </a:prstGeom>
        </p:spPr>
      </p:pic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272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5558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Aut</a:t>
            </a:r>
            <a:r>
              <a:rPr lang="en-GB" dirty="0"/>
              <a:t> 1, </a:t>
            </a:r>
            <a:r>
              <a:rPr lang="en-GB" dirty="0" err="1"/>
              <a:t>Aut</a:t>
            </a:r>
            <a:r>
              <a:rPr lang="en-GB" dirty="0"/>
              <a:t> 2 = Phase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286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Aut</a:t>
            </a:r>
            <a:r>
              <a:rPr lang="en-GB" dirty="0"/>
              <a:t> 1, </a:t>
            </a:r>
            <a:r>
              <a:rPr lang="en-GB" dirty="0" err="1"/>
              <a:t>Aut</a:t>
            </a:r>
            <a:r>
              <a:rPr lang="en-GB" dirty="0"/>
              <a:t> 2 = Phase </a:t>
            </a:r>
            <a:r>
              <a:rPr lang="en-GB" dirty="0" smtClean="0"/>
              <a:t>2</a:t>
            </a:r>
            <a:endParaRPr lang="en-GB" dirty="0"/>
          </a:p>
          <a:p>
            <a:r>
              <a:rPr lang="en-GB" dirty="0"/>
              <a:t>Each letter that they learn to form has a Little </a:t>
            </a:r>
            <a:r>
              <a:rPr lang="en-GB" dirty="0" err="1"/>
              <a:t>Wandle</a:t>
            </a:r>
            <a:r>
              <a:rPr lang="en-GB" dirty="0"/>
              <a:t> formation phrase that we use </a:t>
            </a:r>
          </a:p>
          <a:p>
            <a:r>
              <a:rPr lang="en-GB" dirty="0"/>
              <a:t>A – around the astronauts helmet and down to space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7316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55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5754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Reception,  Spring 1, Spring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967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Reception Summer 1 and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2516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1 Autumn Term, review Phase 3 and 4 and start Phase 5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7628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1 Autumn Term, review Phase 3 and 4 and start Phase 5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567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to help your </a:t>
            </a:r>
            <a:r>
              <a:rPr lang="en-GB" dirty="0" err="1" smtClean="0"/>
              <a:t>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9738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to help your </a:t>
            </a:r>
            <a:r>
              <a:rPr lang="en-GB" dirty="0" err="1" smtClean="0"/>
              <a:t>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8534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0106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Dragon’s den – real or fake?  Have to read the word </a:t>
            </a:r>
            <a:r>
              <a:rPr lang="en-GB" dirty="0" smtClean="0"/>
              <a:t>themselves</a:t>
            </a:r>
          </a:p>
          <a:p>
            <a:r>
              <a:rPr lang="en-US" dirty="0" smtClean="0"/>
              <a:t>Oral </a:t>
            </a:r>
            <a:r>
              <a:rPr lang="en-US" dirty="0" smtClean="0"/>
              <a:t>blending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728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Rocket rescue – listen to the word that is spoken and type it in.</a:t>
            </a:r>
          </a:p>
          <a:p>
            <a:r>
              <a:rPr lang="en-US" dirty="0" smtClean="0"/>
              <a:t>Oral </a:t>
            </a:r>
            <a:r>
              <a:rPr lang="en-US" dirty="0" smtClean="0"/>
              <a:t>segmenting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8064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1:1</a:t>
            </a:r>
          </a:p>
          <a:p>
            <a:r>
              <a:rPr lang="en-US" dirty="0" smtClean="0"/>
              <a:t>Pass </a:t>
            </a:r>
            <a:r>
              <a:rPr lang="en-US" dirty="0"/>
              <a:t>rate is normally around 32.</a:t>
            </a:r>
          </a:p>
          <a:p>
            <a:r>
              <a:rPr lang="en-US" dirty="0"/>
              <a:t>Week commencing June 10</a:t>
            </a:r>
            <a:r>
              <a:rPr lang="en-US" baseline="30000" dirty="0"/>
              <a:t>th</a:t>
            </a:r>
            <a:r>
              <a:rPr lang="en-US" dirty="0"/>
              <a:t> </a:t>
            </a:r>
            <a:r>
              <a:rPr lang="en-US" dirty="0" smtClean="0"/>
              <a:t>2024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5096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For parents/carers</a:t>
            </a:r>
          </a:p>
          <a:p>
            <a:r>
              <a:rPr lang="en-GB" dirty="0" smtClean="0"/>
              <a:t>Helping at Home</a:t>
            </a:r>
          </a:p>
          <a:p>
            <a:r>
              <a:rPr lang="en-GB" dirty="0" smtClean="0"/>
              <a:t>Little </a:t>
            </a:r>
            <a:r>
              <a:rPr lang="en-GB" dirty="0" err="1" smtClean="0"/>
              <a:t>Wandle</a:t>
            </a:r>
            <a:r>
              <a:rPr lang="en-GB" dirty="0" smtClean="0"/>
              <a:t> link</a:t>
            </a:r>
          </a:p>
          <a:p>
            <a:r>
              <a:rPr lang="en-GB" dirty="0" smtClean="0"/>
              <a:t>Phonics Play link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7734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Show </a:t>
            </a:r>
            <a:r>
              <a:rPr lang="en-US" dirty="0"/>
              <a:t>parents round the website.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2607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Pure</a:t>
            </a:r>
            <a:r>
              <a:rPr lang="en-US" baseline="0" dirty="0" smtClean="0"/>
              <a:t> sound </a:t>
            </a:r>
            <a:r>
              <a:rPr lang="en-US" baseline="0" smtClean="0"/>
              <a:t>videos very good.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4888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Katie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7896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8158-F9F6-43D4-B775-42E0F6CD7ABE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40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43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618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08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2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394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095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0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816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835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467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99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D3531-4246-441C-AA19-EB84CF4B5E8A}" type="datetimeFigureOut">
              <a:rPr lang="en-GB" smtClean="0"/>
              <a:t>25/04/2024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7EC23-0A4D-48BB-89C2-D7CB45975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39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3802" y="529403"/>
            <a:ext cx="2206068" cy="22415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69817" y="1759528"/>
            <a:ext cx="99891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Twinkl" pitchFamily="2" charset="0"/>
              </a:rPr>
              <a:t>Phonics Evening</a:t>
            </a:r>
          </a:p>
          <a:p>
            <a:pPr algn="ctr"/>
            <a:endParaRPr lang="en-US" sz="5400" b="1" dirty="0">
              <a:latin typeface="Twinkl" pitchFamily="2" charset="0"/>
            </a:endParaRPr>
          </a:p>
          <a:p>
            <a:pPr algn="ctr"/>
            <a:r>
              <a:rPr lang="en-US" sz="5400" b="1" dirty="0">
                <a:latin typeface="Twinkl" pitchFamily="2" charset="0"/>
              </a:rPr>
              <a:t>Wednesday 24</a:t>
            </a:r>
            <a:r>
              <a:rPr lang="en-US" sz="5400" b="1" baseline="30000" dirty="0">
                <a:latin typeface="Twinkl" pitchFamily="2" charset="0"/>
              </a:rPr>
              <a:t>th</a:t>
            </a:r>
            <a:r>
              <a:rPr lang="en-US" sz="5400" b="1" dirty="0">
                <a:latin typeface="Twinkl" pitchFamily="2" charset="0"/>
              </a:rPr>
              <a:t> April 2024</a:t>
            </a:r>
            <a:endParaRPr lang="en-GB" sz="5400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050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14399" y="916909"/>
            <a:ext cx="9878291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b="1" dirty="0">
                <a:solidFill>
                  <a:srgbClr val="000000"/>
                </a:solidFill>
                <a:latin typeface="Twinkl" pitchFamily="2" charset="0"/>
              </a:rPr>
              <a:t>Our Aim:</a:t>
            </a:r>
          </a:p>
          <a:p>
            <a:endParaRPr lang="en-US" u="sng" dirty="0">
              <a:solidFill>
                <a:srgbClr val="000000"/>
              </a:solidFill>
              <a:latin typeface="Twinkl" pitchFamily="2" charset="0"/>
            </a:endParaRPr>
          </a:p>
          <a:p>
            <a:r>
              <a:rPr lang="en-GB" sz="6600" dirty="0">
                <a:solidFill>
                  <a:srgbClr val="000000"/>
                </a:solidFill>
                <a:latin typeface="Twinkl" pitchFamily="2" charset="0"/>
              </a:rPr>
              <a:t>All children are confident readers who read for pleasure.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711" y="-24778"/>
            <a:ext cx="1821149" cy="185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444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63" y="-318655"/>
            <a:ext cx="11028218" cy="654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11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Recommended as the first strategy that children should be taught in helping them learn to read. 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From learning letter sounds to reading fluently.  Phonics is a big part of school life!  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Daily lesson in </a:t>
            </a:r>
            <a:r>
              <a:rPr lang="en-GB" dirty="0" smtClean="0">
                <a:latin typeface="Twinkl" pitchFamily="2" charset="0"/>
              </a:rPr>
              <a:t>Key </a:t>
            </a:r>
            <a:r>
              <a:rPr lang="en-GB" dirty="0">
                <a:latin typeface="Twinkl" pitchFamily="2" charset="0"/>
              </a:rPr>
              <a:t>Stage 1.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 It progresses from Phase 1 through to Phase 5.</a:t>
            </a:r>
            <a:endParaRPr lang="en-US" dirty="0">
              <a:latin typeface="Twinkl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3837" y="115594"/>
            <a:ext cx="63485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Twinkl" pitchFamily="2" charset="0"/>
              </a:rPr>
              <a:t>Phonics</a:t>
            </a:r>
            <a:endParaRPr lang="en-GB" sz="1100" b="1" dirty="0"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711" y="-24778"/>
            <a:ext cx="1821149" cy="185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38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700" b="1" dirty="0">
                <a:solidFill>
                  <a:srgbClr val="000000"/>
                </a:solidFill>
                <a:latin typeface="Twinkl" pitchFamily="2" charset="0"/>
              </a:rPr>
              <a:t>What is phonics?</a:t>
            </a:r>
            <a:r>
              <a:rPr lang="en-US" dirty="0">
                <a:solidFill>
                  <a:srgbClr val="000000"/>
                </a:solidFill>
                <a:latin typeface="Twinkl" pitchFamily="2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winkl" pitchFamily="2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400" dirty="0">
                <a:solidFill>
                  <a:srgbClr val="000000"/>
                </a:solidFill>
                <a:latin typeface="Twinkl" pitchFamily="2" charset="0"/>
              </a:rPr>
              <a:t>How most children learn to read and spell.</a:t>
            </a:r>
          </a:p>
          <a:p>
            <a:endParaRPr lang="en-US" sz="4400" dirty="0">
              <a:solidFill>
                <a:srgbClr val="000000"/>
              </a:solidFill>
              <a:latin typeface="Twinkl" pitchFamily="2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Twinkl" pitchFamily="2" charset="0"/>
              </a:rPr>
              <a:t>Making the connection between sounds (phonemes) and the letters that are used to write them down (graphemes).</a:t>
            </a:r>
          </a:p>
          <a:p>
            <a:endParaRPr lang="en-GB" sz="4400" dirty="0">
              <a:solidFill>
                <a:srgbClr val="000000"/>
              </a:solidFill>
              <a:latin typeface="Twinkl" pitchFamily="2" charset="0"/>
            </a:endParaRPr>
          </a:p>
          <a:p>
            <a:r>
              <a:rPr lang="en-US" sz="4400" dirty="0">
                <a:solidFill>
                  <a:srgbClr val="000000"/>
                </a:solidFill>
                <a:latin typeface="Twinkl" pitchFamily="2" charset="0"/>
              </a:rPr>
              <a:t>To be able to decode the English language.</a:t>
            </a:r>
            <a:endParaRPr lang="en-GB" sz="4400" dirty="0">
              <a:solidFill>
                <a:srgbClr val="000000"/>
              </a:solidFill>
              <a:latin typeface="Twinkl" pitchFamily="2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6448" y="104282"/>
            <a:ext cx="1698619" cy="172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83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For example...</a:t>
            </a:r>
            <a:endParaRPr lang="en-US" dirty="0">
              <a:latin typeface="Twinkl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76337" y="1690688"/>
            <a:ext cx="9505518" cy="3452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040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7300" b="1" dirty="0">
                <a:solidFill>
                  <a:srgbClr val="000000"/>
                </a:solidFill>
                <a:latin typeface="Twinkl" pitchFamily="2" charset="0"/>
              </a:rPr>
              <a:t>Pure sounds</a:t>
            </a:r>
            <a:r>
              <a:rPr lang="en-US" b="1" dirty="0">
                <a:solidFill>
                  <a:srgbClr val="000000"/>
                </a:solidFill>
                <a:latin typeface="Twinkl" pitchFamily="2" charset="0"/>
              </a:rPr>
              <a:t/>
            </a:r>
            <a:br>
              <a:rPr lang="en-US" b="1" dirty="0">
                <a:solidFill>
                  <a:srgbClr val="000000"/>
                </a:solidFill>
                <a:latin typeface="Twinkl" pitchFamily="2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454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2119" y="0"/>
            <a:ext cx="2139881" cy="21703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752" y="2415536"/>
            <a:ext cx="10618775" cy="290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020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63317" y="-430765"/>
            <a:ext cx="9971804" cy="43049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0912" y="0"/>
            <a:ext cx="1261981" cy="128027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41888" y="2163138"/>
            <a:ext cx="66640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Twinkl" pitchFamily="2" charset="0"/>
              </a:rPr>
              <a:t>Digraph   </a:t>
            </a:r>
            <a:r>
              <a:rPr lang="en-US" sz="5400" dirty="0" err="1">
                <a:solidFill>
                  <a:srgbClr val="FF0000"/>
                </a:solidFill>
                <a:latin typeface="Twinkl" pitchFamily="2" charset="0"/>
              </a:rPr>
              <a:t>ch</a:t>
            </a:r>
            <a:endParaRPr lang="en-US" sz="5400" dirty="0">
              <a:solidFill>
                <a:srgbClr val="FF0000"/>
              </a:solidFill>
              <a:latin typeface="Twinkl" pitchFamily="2" charset="0"/>
            </a:endParaRPr>
          </a:p>
          <a:p>
            <a:endParaRPr lang="en-US" sz="5400" dirty="0">
              <a:latin typeface="Twinkl" pitchFamily="2" charset="0"/>
            </a:endParaRPr>
          </a:p>
          <a:p>
            <a:r>
              <a:rPr lang="en-US" sz="5400" dirty="0" err="1">
                <a:latin typeface="Twinkl" pitchFamily="2" charset="0"/>
              </a:rPr>
              <a:t>Trigraph</a:t>
            </a:r>
            <a:r>
              <a:rPr lang="en-US" sz="5400" dirty="0">
                <a:latin typeface="Twinkl" pitchFamily="2" charset="0"/>
              </a:rPr>
              <a:t>    </a:t>
            </a:r>
            <a:r>
              <a:rPr lang="en-US" sz="5400" dirty="0" err="1">
                <a:solidFill>
                  <a:srgbClr val="FF0000"/>
                </a:solidFill>
                <a:latin typeface="Twinkl" pitchFamily="2" charset="0"/>
              </a:rPr>
              <a:t>igh</a:t>
            </a:r>
            <a:endParaRPr lang="en-US" sz="5400" dirty="0">
              <a:solidFill>
                <a:srgbClr val="FF0000"/>
              </a:solidFill>
              <a:latin typeface="Twinkl" pitchFamily="2" charset="0"/>
            </a:endParaRPr>
          </a:p>
          <a:p>
            <a:endParaRPr lang="en-US" sz="5400" dirty="0">
              <a:latin typeface="Twinkl" pitchFamily="2" charset="0"/>
            </a:endParaRPr>
          </a:p>
          <a:p>
            <a:r>
              <a:rPr lang="en-US" sz="5400" dirty="0">
                <a:latin typeface="Twinkl" pitchFamily="2" charset="0"/>
              </a:rPr>
              <a:t>Split digraph    </a:t>
            </a:r>
            <a:r>
              <a:rPr lang="en-US" sz="5400" dirty="0">
                <a:solidFill>
                  <a:srgbClr val="FF0000"/>
                </a:solidFill>
                <a:latin typeface="Twinkl" pitchFamily="2" charset="0"/>
              </a:rPr>
              <a:t>a-e</a:t>
            </a:r>
            <a:endParaRPr lang="en-GB" sz="5400" dirty="0">
              <a:solidFill>
                <a:srgbClr val="FF0000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572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1</a:t>
            </a:r>
            <a:endParaRPr lang="en-US" b="1" u="sng" dirty="0"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In Phase 1 phonics, children are taught about: 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Environmental sounds</a:t>
            </a:r>
          </a:p>
          <a:p>
            <a:r>
              <a:rPr lang="en-GB" dirty="0">
                <a:latin typeface="Twinkl" pitchFamily="2" charset="0"/>
              </a:rPr>
              <a:t>Instrumental sounds</a:t>
            </a:r>
          </a:p>
          <a:p>
            <a:r>
              <a:rPr lang="en-GB" dirty="0">
                <a:latin typeface="Twinkl" pitchFamily="2" charset="0"/>
              </a:rPr>
              <a:t>Body percussion (e.g. clapping and stamping)</a:t>
            </a:r>
          </a:p>
          <a:p>
            <a:r>
              <a:rPr lang="en-GB" dirty="0">
                <a:latin typeface="Twinkl" pitchFamily="2" charset="0"/>
              </a:rPr>
              <a:t>Rhythm and rhyme</a:t>
            </a:r>
          </a:p>
          <a:p>
            <a:r>
              <a:rPr lang="en-GB" dirty="0">
                <a:latin typeface="Twinkl" pitchFamily="2" charset="0"/>
              </a:rPr>
              <a:t>Alliteration</a:t>
            </a:r>
          </a:p>
          <a:p>
            <a:r>
              <a:rPr lang="en-GB" dirty="0">
                <a:latin typeface="Twinkl" pitchFamily="2" charset="0"/>
              </a:rPr>
              <a:t>Voice sounds</a:t>
            </a:r>
          </a:p>
          <a:p>
            <a:r>
              <a:rPr lang="en-GB" dirty="0">
                <a:latin typeface="Twinkl" pitchFamily="2" charset="0"/>
              </a:rPr>
              <a:t>Oral blending and segmenting (e.g. hearing that d-o-g makes ‘dog’)</a:t>
            </a:r>
          </a:p>
          <a:p>
            <a:r>
              <a:rPr lang="en-GB" dirty="0">
                <a:latin typeface="Twinkl" pitchFamily="2" charset="0"/>
              </a:rPr>
              <a:t>This phase is intended to develop children’s listening, vocabulary and speaking skills.</a:t>
            </a:r>
            <a:endParaRPr lang="en-US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2359" y="134018"/>
            <a:ext cx="2139881" cy="21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63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9475"/>
          </a:xfrm>
        </p:spPr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2</a:t>
            </a:r>
            <a:endParaRPr lang="en-US" b="1" u="sng" dirty="0"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2200"/>
            <a:ext cx="7635949" cy="547369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" pitchFamily="2" charset="0"/>
              </a:rPr>
              <a:t>In Phase 2, children begin to learn the sounds that letters make.</a:t>
            </a:r>
          </a:p>
          <a:p>
            <a:r>
              <a:rPr lang="en-GB" dirty="0">
                <a:latin typeface="Twinkl" pitchFamily="2" charset="0"/>
              </a:rPr>
              <a:t>These sounds are called phonemes.</a:t>
            </a:r>
          </a:p>
          <a:p>
            <a:r>
              <a:rPr lang="en-GB" dirty="0">
                <a:latin typeface="Twinkl" pitchFamily="2" charset="0"/>
              </a:rPr>
              <a:t>There are 44 sounds. </a:t>
            </a:r>
          </a:p>
          <a:p>
            <a:r>
              <a:rPr lang="en-GB" dirty="0">
                <a:latin typeface="Twinkl" pitchFamily="2" charset="0"/>
              </a:rPr>
              <a:t>In Phase 2, children focus on learning the 19 most common single letter sounds. </a:t>
            </a: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By the end of Phase 2 children should be able to read some words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*vowel-consonant (VC)  </a:t>
            </a:r>
            <a:r>
              <a:rPr lang="en-GB" dirty="0">
                <a:solidFill>
                  <a:srgbClr val="0070C0"/>
                </a:solidFill>
                <a:latin typeface="Twinkl" pitchFamily="2" charset="0"/>
              </a:rPr>
              <a:t>it </a:t>
            </a:r>
            <a:r>
              <a:rPr lang="en-GB" dirty="0">
                <a:latin typeface="Twinkl" pitchFamily="2" charset="0"/>
              </a:rPr>
              <a:t/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*consonant-vowel-consonant (CVC) words  </a:t>
            </a:r>
            <a:r>
              <a:rPr lang="en-GB" dirty="0">
                <a:solidFill>
                  <a:srgbClr val="0070C0"/>
                </a:solidFill>
                <a:latin typeface="Twinkl" pitchFamily="2" charset="0"/>
              </a:rPr>
              <a:t>pig</a:t>
            </a:r>
            <a:r>
              <a:rPr lang="en-GB" dirty="0">
                <a:latin typeface="Twinkl" pitchFamily="2" charset="0"/>
              </a:rPr>
              <a:t> </a:t>
            </a:r>
            <a:endParaRPr lang="en-US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65909"/>
          <a:stretch/>
        </p:blipFill>
        <p:spPr>
          <a:xfrm>
            <a:off x="8255590" y="1598501"/>
            <a:ext cx="3540672" cy="2823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5737" y="165664"/>
            <a:ext cx="1260441" cy="127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8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9475"/>
          </a:xfrm>
        </p:spPr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2</a:t>
            </a:r>
            <a:endParaRPr lang="en-US" b="1" u="sng" dirty="0"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5737" y="165664"/>
            <a:ext cx="1260441" cy="12783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612FB0-85AE-434C-AABD-2B0595551B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639" y="1244600"/>
            <a:ext cx="7650350" cy="5206615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5F5AE58-A684-452A-B010-5E0294E11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084" y="1538768"/>
            <a:ext cx="4180367" cy="5473699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When children are taught a letter, they learn a phrase to help them remember. </a:t>
            </a:r>
            <a:endParaRPr lang="en-US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66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" pitchFamily="2" charset="0"/>
              </a:rPr>
              <a:t>Tricky Words</a:t>
            </a:r>
            <a:endParaRPr lang="en-US" b="1" u="sng" dirty="0"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359502" cy="3736975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" pitchFamily="2" charset="0"/>
              </a:rPr>
              <a:t>The children will use the 44 sounds to read most words.  </a:t>
            </a:r>
          </a:p>
          <a:p>
            <a:r>
              <a:rPr lang="en-GB" dirty="0">
                <a:latin typeface="Twinkl" pitchFamily="2" charset="0"/>
              </a:rPr>
              <a:t>To get children reading quickly, we teach them the most common way each sound is spelled first.</a:t>
            </a:r>
          </a:p>
          <a:p>
            <a:r>
              <a:rPr lang="en-GB" dirty="0">
                <a:latin typeface="Twinkl" pitchFamily="2" charset="0"/>
              </a:rPr>
              <a:t>There are some words with spellings that cannot be decoded. </a:t>
            </a:r>
          </a:p>
          <a:p>
            <a:r>
              <a:rPr lang="en-GB" dirty="0">
                <a:latin typeface="Twinkl" pitchFamily="2" charset="0"/>
              </a:rPr>
              <a:t>We teach these as ‘Tricky Words’ and we review and teach a new one every day.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4059" y="-57276"/>
            <a:ext cx="2139881" cy="21703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D16138-F129-45DC-BD20-5A89645439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129" t="15321" r="2268" b="13510"/>
          <a:stretch/>
        </p:blipFill>
        <p:spPr>
          <a:xfrm>
            <a:off x="8460779" y="3526391"/>
            <a:ext cx="3158873" cy="296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64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0518"/>
            <a:ext cx="15522723" cy="617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46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126" y="-44114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3</a:t>
            </a:r>
            <a:endParaRPr lang="en-US" b="1" u="sng" dirty="0"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655" y="980113"/>
            <a:ext cx="10515600" cy="4351338"/>
          </a:xfrm>
        </p:spPr>
        <p:txBody>
          <a:bodyPr>
            <a:normAutofit/>
          </a:bodyPr>
          <a:lstStyle/>
          <a:p>
            <a:pPr fontAlgn="base"/>
            <a:r>
              <a:rPr lang="en-GB" dirty="0">
                <a:latin typeface="Twinkl" pitchFamily="2" charset="0"/>
              </a:rPr>
              <a:t>Phase 3 introduces children to the remaining, more difficult and/or less commonly used phonemes. </a:t>
            </a:r>
          </a:p>
          <a:p>
            <a:pPr fontAlgn="base"/>
            <a:r>
              <a:rPr lang="en-GB" dirty="0">
                <a:latin typeface="Twinkl" pitchFamily="2" charset="0"/>
              </a:rPr>
              <a:t>These are mainly made up of two letters such as /</a:t>
            </a:r>
            <a:r>
              <a:rPr lang="en-GB" dirty="0" err="1">
                <a:latin typeface="Twinkl" pitchFamily="2" charset="0"/>
              </a:rPr>
              <a:t>ch</a:t>
            </a:r>
            <a:r>
              <a:rPr lang="en-GB" dirty="0">
                <a:latin typeface="Twinkl" pitchFamily="2" charset="0"/>
              </a:rPr>
              <a:t>/, /</a:t>
            </a:r>
            <a:r>
              <a:rPr lang="en-GB" dirty="0" err="1">
                <a:latin typeface="Twinkl" pitchFamily="2" charset="0"/>
              </a:rPr>
              <a:t>ar</a:t>
            </a:r>
            <a:r>
              <a:rPr lang="en-GB" dirty="0">
                <a:latin typeface="Twinkl" pitchFamily="2" charset="0"/>
              </a:rPr>
              <a:t>/, /ow/ and /</a:t>
            </a:r>
            <a:r>
              <a:rPr lang="en-GB" dirty="0" err="1">
                <a:latin typeface="Twinkl" pitchFamily="2" charset="0"/>
              </a:rPr>
              <a:t>ee</a:t>
            </a:r>
            <a:r>
              <a:rPr lang="en-GB" dirty="0">
                <a:latin typeface="Twinkl" pitchFamily="2" charset="0"/>
              </a:rPr>
              <a:t>/. 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8108" y="-129629"/>
            <a:ext cx="1947237" cy="19749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34A5A6-16E3-4747-A044-ABC1BBD34B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9603" y="2305676"/>
            <a:ext cx="6407398" cy="445279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45AB424-9A39-4685-8AFA-B0066A1A21FA}"/>
              </a:ext>
            </a:extLst>
          </p:cNvPr>
          <p:cNvSpPr/>
          <p:nvPr/>
        </p:nvSpPr>
        <p:spPr>
          <a:xfrm>
            <a:off x="7035800" y="2933700"/>
            <a:ext cx="1524000" cy="1104900"/>
          </a:xfrm>
          <a:prstGeom prst="rect">
            <a:avLst/>
          </a:prstGeom>
          <a:noFill/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48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980" y="-28545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4</a:t>
            </a:r>
            <a:endParaRPr lang="en-US" b="1" u="sng" dirty="0"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3359" y="-143337"/>
            <a:ext cx="2139881" cy="21703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00" y="870099"/>
            <a:ext cx="109351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B</a:t>
            </a:r>
            <a:r>
              <a:rPr lang="en-GB" sz="2400" dirty="0">
                <a:latin typeface="Twinkl" pitchFamily="2" charset="0"/>
              </a:rPr>
              <a:t>y now, children should be confident with each phoneme. </a:t>
            </a:r>
          </a:p>
          <a:p>
            <a:r>
              <a:rPr lang="en-GB" sz="2400" dirty="0">
                <a:latin typeface="Twinkl" pitchFamily="2" charset="0"/>
              </a:rPr>
              <a:t>Consolidating and refining their knowledge, introducing more spelling patterns and tricky words, and increasing vocabulary.</a:t>
            </a:r>
          </a:p>
          <a:p>
            <a:endParaRPr lang="en-GB" sz="2400" dirty="0">
              <a:latin typeface="Twinkl" pitchFamily="2" charset="0"/>
            </a:endParaRPr>
          </a:p>
          <a:p>
            <a:r>
              <a:rPr lang="en-GB" sz="2400" dirty="0">
                <a:latin typeface="Twinkl" pitchFamily="2" charset="0"/>
              </a:rPr>
              <a:t>Practise reading and spelling longer words </a:t>
            </a:r>
          </a:p>
          <a:p>
            <a:r>
              <a:rPr lang="en-GB" sz="2400" dirty="0">
                <a:latin typeface="Twinkl" pitchFamily="2" charset="0"/>
              </a:rPr>
              <a:t>CVCC words (‘bump', 'nest', ‘belt,’ ‘milk’, etc) </a:t>
            </a:r>
            <a:br>
              <a:rPr lang="en-GB" sz="2400" dirty="0">
                <a:latin typeface="Twinkl" pitchFamily="2" charset="0"/>
              </a:rPr>
            </a:br>
            <a:endParaRPr lang="en-GB" sz="2400" dirty="0">
              <a:latin typeface="Twinkl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Practise reading and spelling high frequency words.</a:t>
            </a:r>
          </a:p>
          <a:p>
            <a:endParaRPr lang="en-GB" sz="2400" dirty="0">
              <a:latin typeface="Twinkl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Practise reading and writing sentences.</a:t>
            </a:r>
          </a:p>
          <a:p>
            <a:r>
              <a:rPr lang="en-GB" sz="2400" dirty="0">
                <a:latin typeface="Twinkl" pitchFamily="2" charset="0"/>
              </a:rPr>
              <a:t/>
            </a:r>
            <a:br>
              <a:rPr lang="en-GB" sz="2400" dirty="0">
                <a:latin typeface="Twinkl" pitchFamily="2" charset="0"/>
              </a:rPr>
            </a:br>
            <a:endParaRPr lang="en-GB" sz="2400" dirty="0">
              <a:latin typeface="Twinkl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Learn more tricky words, including ‘have,’ ‘like,’ ‘some,’ ‘little’.</a:t>
            </a:r>
          </a:p>
          <a:p>
            <a:endParaRPr lang="en-GB" sz="2400" dirty="0">
              <a:latin typeface="Twinkl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Fluency should be increasing with less sounding out.</a:t>
            </a:r>
            <a:endParaRPr lang="en-US" sz="2400" dirty="0"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B077BF-16AE-43FC-8368-A317E6D58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881197"/>
            <a:ext cx="5860304" cy="121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1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-82626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5</a:t>
            </a:r>
            <a:endParaRPr lang="en-US" b="1" u="sng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59" y="-247776"/>
            <a:ext cx="2139881" cy="21703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9720" y="320456"/>
            <a:ext cx="1071880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u="sng" dirty="0"/>
          </a:p>
          <a:p>
            <a:endParaRPr lang="en-GB" dirty="0"/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r>
              <a:rPr lang="en-GB" sz="2800" dirty="0">
                <a:latin typeface="Twinkl" pitchFamily="2" charset="0"/>
              </a:rPr>
              <a:t>Children learn different ways of spelling each sound and alternative pronunciations for these: for example, learning that the grapheme ‘ow’ makes a different sound in ‘snow’ and ‘cow’. </a:t>
            </a:r>
          </a:p>
          <a:p>
            <a:endParaRPr lang="en-GB" sz="2800" dirty="0">
              <a:latin typeface="Twinkl" pitchFamily="2" charset="0"/>
            </a:endParaRPr>
          </a:p>
          <a:p>
            <a:r>
              <a:rPr lang="en-GB" sz="2800" dirty="0">
                <a:latin typeface="Twinkl" pitchFamily="2" charset="0"/>
              </a:rPr>
              <a:t>They should become quicker at blending, and start to do it in their heads.</a:t>
            </a:r>
          </a:p>
          <a:p>
            <a:endParaRPr lang="en-GB" sz="2800" dirty="0">
              <a:latin typeface="Twinkl" pitchFamily="2" charset="0"/>
            </a:endParaRPr>
          </a:p>
          <a:p>
            <a:r>
              <a:rPr lang="en-GB" sz="2800" dirty="0">
                <a:latin typeface="Twinkl" pitchFamily="2" charset="0"/>
              </a:rPr>
              <a:t>They learn about split digraphs such as the a-e in ‘name.’</a:t>
            </a:r>
          </a:p>
          <a:p>
            <a:endParaRPr lang="en-GB" sz="2800" dirty="0">
              <a:latin typeface="Twinkl" pitchFamily="2" charset="0"/>
            </a:endParaRPr>
          </a:p>
          <a:p>
            <a:r>
              <a:rPr lang="en-GB" sz="2800" dirty="0">
                <a:latin typeface="Twinkl" pitchFamily="2" charset="0"/>
              </a:rPr>
              <a:t>They will learn more tricky words, including ‘people,’ ‘water’ and ‘friend’.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9212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-247776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Twinkl" pitchFamily="2" charset="0"/>
              </a:rPr>
              <a:t>Phase 5</a:t>
            </a:r>
            <a:endParaRPr lang="en-US" b="1" u="sng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59" y="-247776"/>
            <a:ext cx="2139881" cy="21703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E94B2B-09C0-4E13-BE05-867EB27656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06" y="739144"/>
            <a:ext cx="4477923" cy="61188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8B54CE-975E-405E-8326-ED602BAD79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329" y="1077787"/>
            <a:ext cx="4516062" cy="5499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50A75E1-5F11-4D44-B8AF-FB0BF40B1FFB}"/>
              </a:ext>
            </a:extLst>
          </p:cNvPr>
          <p:cNvSpPr/>
          <p:nvPr/>
        </p:nvSpPr>
        <p:spPr>
          <a:xfrm>
            <a:off x="5130800" y="1485900"/>
            <a:ext cx="571500" cy="2425700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59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18936-09AE-47DD-83FC-B35A60AF0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33" y="-146111"/>
            <a:ext cx="10515600" cy="1325563"/>
          </a:xfrm>
        </p:spPr>
        <p:txBody>
          <a:bodyPr/>
          <a:lstStyle/>
          <a:p>
            <a:r>
              <a:rPr lang="en-GB" dirty="0"/>
              <a:t>Reading and phonics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89025C-4EFD-4B37-A893-09FB55337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393" y="0"/>
            <a:ext cx="2139881" cy="21703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16C163-B375-4453-949C-9AA23507E2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26" y="1057060"/>
            <a:ext cx="6471259" cy="341931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22F45F-1255-47C5-8E2B-EAC1C609701C}"/>
              </a:ext>
            </a:extLst>
          </p:cNvPr>
          <p:cNvSpPr/>
          <p:nvPr/>
        </p:nvSpPr>
        <p:spPr>
          <a:xfrm>
            <a:off x="5956300" y="927100"/>
            <a:ext cx="977900" cy="723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BD8ABC-395B-4595-9800-C442E53ECBC3}"/>
              </a:ext>
            </a:extLst>
          </p:cNvPr>
          <p:cNvSpPr/>
          <p:nvPr/>
        </p:nvSpPr>
        <p:spPr>
          <a:xfrm>
            <a:off x="7068025" y="2004232"/>
            <a:ext cx="4293163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itchFamily="2" charset="0"/>
              </a:rPr>
              <a:t>Play I-spy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itchFamily="2" charset="0"/>
              </a:rPr>
              <a:t>Word hunt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itchFamily="2" charset="0"/>
              </a:rPr>
              <a:t>Read their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itchFamily="2" charset="0"/>
              </a:rPr>
              <a:t>Use…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latin typeface="Twinkl" pitchFamily="2" charset="0"/>
              </a:rPr>
              <a:t>say the sounds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latin typeface="Twinkl" pitchFamily="2" charset="0"/>
              </a:rPr>
              <a:t>blend the sounds</a:t>
            </a:r>
          </a:p>
        </p:txBody>
      </p:sp>
    </p:spTree>
    <p:extLst>
      <p:ext uri="{BB962C8B-B14F-4D97-AF65-F5344CB8AC3E}">
        <p14:creationId xmlns:p14="http://schemas.microsoft.com/office/powerpoint/2010/main" val="14031350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18936-09AE-47DD-83FC-B35A60AF0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33" y="-146111"/>
            <a:ext cx="10515600" cy="1325563"/>
          </a:xfrm>
        </p:spPr>
        <p:txBody>
          <a:bodyPr/>
          <a:lstStyle/>
          <a:p>
            <a:r>
              <a:rPr lang="en-GB" dirty="0"/>
              <a:t>Reading and phonics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89025C-4EFD-4B37-A893-09FB55337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393" y="0"/>
            <a:ext cx="2139881" cy="217036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22F45F-1255-47C5-8E2B-EAC1C609701C}"/>
              </a:ext>
            </a:extLst>
          </p:cNvPr>
          <p:cNvSpPr/>
          <p:nvPr/>
        </p:nvSpPr>
        <p:spPr>
          <a:xfrm>
            <a:off x="5956300" y="927100"/>
            <a:ext cx="977900" cy="723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BD8ABC-395B-4595-9800-C442E53ECBC3}"/>
              </a:ext>
            </a:extLst>
          </p:cNvPr>
          <p:cNvSpPr/>
          <p:nvPr/>
        </p:nvSpPr>
        <p:spPr>
          <a:xfrm>
            <a:off x="6826992" y="2252663"/>
            <a:ext cx="502928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000" dirty="0">
                <a:latin typeface="Twinkl" pitchFamily="2" charset="0"/>
              </a:rPr>
              <a:t>Post-it note passcodes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000" dirty="0">
                <a:latin typeface="Twinkl" pitchFamily="2" charset="0"/>
              </a:rPr>
              <a:t>Make graphemes using playdough, paint, water, sand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000" dirty="0">
                <a:latin typeface="Twinkl" pitchFamily="2" charset="0"/>
              </a:rPr>
              <a:t>Tricky word snap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EA4B0E-AEC9-460E-8955-D67A99D40C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78" y="1289050"/>
            <a:ext cx="5548583" cy="325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729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ADD00-C776-43E7-867C-08BDFA20B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02FAB1-5916-4531-AE15-C01D0D987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81936" y="365125"/>
            <a:ext cx="8605556" cy="266362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294D1B3-54D5-493E-8CD3-F90A0F0002F1}"/>
              </a:ext>
            </a:extLst>
          </p:cNvPr>
          <p:cNvSpPr/>
          <p:nvPr/>
        </p:nvSpPr>
        <p:spPr>
          <a:xfrm>
            <a:off x="941293" y="3704664"/>
            <a:ext cx="10721789" cy="2357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also have a subscription to </a:t>
            </a:r>
            <a:r>
              <a:rPr lang="en-GB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Phonics Play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 you can play phonics games with your child at home.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Username:  </a:t>
            </a: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fernwoodinf1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Password:  </a:t>
            </a: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woodfern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2326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FF4BC1-B1C5-482F-BA25-BDDBA0919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26" y="674131"/>
            <a:ext cx="11857748" cy="55097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7773A5-11B7-4FB2-B97A-120991551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3E7F3-FC4F-402F-A2E4-A6EA3C1191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11749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80D53D-E188-4D51-AB8C-4B6EABD3F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0" y="266426"/>
            <a:ext cx="11987299" cy="63251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EE0D279-103E-450C-8C9D-E0E76FEC6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4972A-50BB-41F6-919E-253F7CD9AC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718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0891"/>
            <a:ext cx="10515600" cy="1325563"/>
          </a:xfrm>
        </p:spPr>
        <p:txBody>
          <a:bodyPr/>
          <a:lstStyle/>
          <a:p>
            <a:r>
              <a:rPr lang="en-US" dirty="0">
                <a:latin typeface="Twinkl" pitchFamily="2" charset="0"/>
              </a:rPr>
              <a:t>Phonics screener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029" y="2158798"/>
            <a:ext cx="10515600" cy="4351338"/>
          </a:xfrm>
        </p:spPr>
        <p:txBody>
          <a:bodyPr/>
          <a:lstStyle/>
          <a:p>
            <a:r>
              <a:rPr lang="en-US" sz="3600" dirty="0">
                <a:latin typeface="Twinkl" pitchFamily="2" charset="0"/>
              </a:rPr>
              <a:t>In June, Year 1</a:t>
            </a:r>
          </a:p>
          <a:p>
            <a:r>
              <a:rPr lang="en-US" sz="3600" dirty="0">
                <a:latin typeface="Twinkl" pitchFamily="2" charset="0"/>
              </a:rPr>
              <a:t>Read 40 words to an adult 1:1</a:t>
            </a:r>
          </a:p>
          <a:p>
            <a:r>
              <a:rPr lang="en-US" sz="3600" dirty="0">
                <a:latin typeface="Twinkl" pitchFamily="2" charset="0"/>
              </a:rPr>
              <a:t>Some are alien words, some are real words</a:t>
            </a:r>
          </a:p>
          <a:p>
            <a:r>
              <a:rPr lang="en-US" sz="3600" dirty="0">
                <a:latin typeface="Twinkl" pitchFamily="2" charset="0"/>
              </a:rPr>
              <a:t>Week commencing </a:t>
            </a:r>
            <a:r>
              <a:rPr lang="en-US" sz="3600">
                <a:latin typeface="Twinkl" pitchFamily="2" charset="0"/>
              </a:rPr>
              <a:t>10</a:t>
            </a:r>
            <a:r>
              <a:rPr lang="en-US" sz="3600" baseline="30000">
                <a:latin typeface="Twinkl" pitchFamily="2" charset="0"/>
              </a:rPr>
              <a:t>th</a:t>
            </a:r>
            <a:r>
              <a:rPr lang="en-US" sz="3600">
                <a:latin typeface="Twinkl" pitchFamily="2" charset="0"/>
              </a:rPr>
              <a:t> June</a:t>
            </a:r>
            <a:endParaRPr lang="en-US" sz="3600" dirty="0">
              <a:latin typeface="Twinkl" pitchFamily="2" charset="0"/>
            </a:endParaRP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3164" y="4339772"/>
            <a:ext cx="2139881" cy="21703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1379" y="317652"/>
            <a:ext cx="3583571" cy="274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6784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8637"/>
            <a:ext cx="12192000" cy="58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39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69" y="505317"/>
            <a:ext cx="11843589" cy="408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60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059" y="0"/>
            <a:ext cx="11660079" cy="43032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59" y="3000375"/>
            <a:ext cx="1148715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17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5169" y="-225253"/>
            <a:ext cx="2801113" cy="28461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7278" y="1836028"/>
            <a:ext cx="6348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/>
              <a:t>Thank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6557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341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2199</TotalTime>
  <Words>932</Words>
  <Application>Microsoft Office PowerPoint</Application>
  <PresentationFormat>Widescreen</PresentationFormat>
  <Paragraphs>164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Comic Sans MS</vt:lpstr>
      <vt:lpstr>Times New Roman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What is phonics? </vt:lpstr>
      <vt:lpstr>For example...</vt:lpstr>
      <vt:lpstr>Pure sounds </vt:lpstr>
      <vt:lpstr>PowerPoint Presentation</vt:lpstr>
      <vt:lpstr>Phase 1</vt:lpstr>
      <vt:lpstr>Phase 2</vt:lpstr>
      <vt:lpstr>Phase 2</vt:lpstr>
      <vt:lpstr>Tricky Words</vt:lpstr>
      <vt:lpstr>PowerPoint Presentation</vt:lpstr>
      <vt:lpstr>Phase 3</vt:lpstr>
      <vt:lpstr>Phase 4</vt:lpstr>
      <vt:lpstr>Phase 5</vt:lpstr>
      <vt:lpstr>Phase 5</vt:lpstr>
      <vt:lpstr>Reading and phonics at home</vt:lpstr>
      <vt:lpstr>Reading and phonics at home</vt:lpstr>
      <vt:lpstr>PowerPoint Presentation</vt:lpstr>
      <vt:lpstr>PowerPoint Presentation</vt:lpstr>
      <vt:lpstr>PowerPoint Presentation</vt:lpstr>
      <vt:lpstr>Phonics screener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Frost</dc:creator>
  <cp:lastModifiedBy>Katie Frost</cp:lastModifiedBy>
  <cp:revision>58</cp:revision>
  <cp:lastPrinted>2024-04-24T11:47:20Z</cp:lastPrinted>
  <dcterms:created xsi:type="dcterms:W3CDTF">2022-01-06T09:59:26Z</dcterms:created>
  <dcterms:modified xsi:type="dcterms:W3CDTF">2024-04-25T08:47:07Z</dcterms:modified>
</cp:coreProperties>
</file>